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3" r:id="rId5"/>
    <p:sldId id="262" r:id="rId6"/>
    <p:sldId id="261" r:id="rId7"/>
    <p:sldId id="264" r:id="rId8"/>
    <p:sldId id="269" r:id="rId9"/>
    <p:sldId id="266" r:id="rId10"/>
    <p:sldId id="270" r:id="rId11"/>
  </p:sldIdLst>
  <p:sldSz cx="12192000" cy="6858000"/>
  <p:notesSz cx="6858000" cy="9144000"/>
  <p:embeddedFontLst>
    <p:embeddedFont>
      <p:font typeface="Arial Black" panose="020B0A04020102020204" pitchFamily="34" charset="0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Franklin Gothic" panose="020B0604020202020204" charset="0"/>
      <p:bold r:id="rId18"/>
    </p:embeddedFont>
    <p:embeddedFont>
      <p:font typeface="Libre Franklin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i1sBDdHb2XsYteFNPHBFMUQvu/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903463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0363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6118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7379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5020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4399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57327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8281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61024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99447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7140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" name="Google Shape;17;p7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8" name="Google Shape;18;p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" name="Google Shape;20;p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2" name="Google Shape;22;p7"/>
          <p:cNvCxnSpPr/>
          <p:nvPr/>
        </p:nvCxnSpPr>
        <p:spPr>
          <a:xfrm>
            <a:off x="5839833" y="578434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">
  <p:cSld name="2 Col">
    <p:bg>
      <p:bgPr>
        <a:solidFill>
          <a:schemeClr val="lt1"/>
        </a:solid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7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65" name="Google Shape;165;p1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69" name="Google Shape;169;p17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0" name="Google Shape;170;p17"/>
          <p:cNvSpPr txBox="1"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2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72" name="Google Shape;172;p17"/>
          <p:cNvSpPr txBox="1">
            <a:spLocks noGrp="1"/>
          </p:cNvSpPr>
          <p:nvPr>
            <p:ph type="body" idx="3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4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74" name="Google Shape;174;p17"/>
          <p:cNvCxnSpPr/>
          <p:nvPr/>
        </p:nvCxnSpPr>
        <p:spPr>
          <a:xfrm>
            <a:off x="63627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p17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">
  <p:cSld name="3 col"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1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80" name="Google Shape;180;p1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83" name="Google Shape;183;p1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84" name="Google Shape;184;p1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6" name="Google Shape;186;p18"/>
          <p:cNvSpPr txBox="1">
            <a:spLocks noGrp="1"/>
          </p:cNvSpPr>
          <p:nvPr>
            <p:ph type="body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7" name="Google Shape;187;p18"/>
          <p:cNvSpPr txBox="1">
            <a:spLocks noGrp="1"/>
          </p:cNvSpPr>
          <p:nvPr>
            <p:ph type="body" idx="3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88" name="Google Shape;188;p18"/>
          <p:cNvSpPr txBox="1">
            <a:spLocks noGrp="1"/>
          </p:cNvSpPr>
          <p:nvPr>
            <p:ph type="body" idx="4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18"/>
          <p:cNvSpPr txBox="1">
            <a:spLocks noGrp="1"/>
          </p:cNvSpPr>
          <p:nvPr>
            <p:ph type="body" idx="5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0" name="Google Shape;190;p18"/>
          <p:cNvSpPr txBox="1">
            <a:spLocks noGrp="1"/>
          </p:cNvSpPr>
          <p:nvPr>
            <p:ph type="body" idx="6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1" name="Google Shape;191;p18"/>
          <p:cNvCxnSpPr/>
          <p:nvPr/>
        </p:nvCxnSpPr>
        <p:spPr>
          <a:xfrm>
            <a:off x="4569372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2" name="Google Shape;192;p18"/>
          <p:cNvCxnSpPr/>
          <p:nvPr/>
        </p:nvCxnSpPr>
        <p:spPr>
          <a:xfrm>
            <a:off x="8187017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93" name="Google Shape;193;p1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5" orient="horz" pos="1224">
          <p15:clr>
            <a:srgbClr val="FBAE40"/>
          </p15:clr>
        </p15:guide>
        <p15:guide id="6" orient="horz" pos="1440">
          <p15:clr>
            <a:srgbClr val="FBAE40"/>
          </p15:clr>
        </p15:guide>
        <p15:guide id="7" orient="horz" pos="552">
          <p15:clr>
            <a:srgbClr val="FBAE40"/>
          </p15:clr>
        </p15:guide>
        <p15:guide id="8" pos="4800">
          <p15:clr>
            <a:srgbClr val="FBAE40"/>
          </p15:clr>
        </p15:guide>
        <p15:guide id="9" pos="2880">
          <p15:clr>
            <a:srgbClr val="FBAE40"/>
          </p15:clr>
        </p15:guide>
        <p15:guide id="10" orient="horz" pos="17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bg>
      <p:bgPr>
        <a:solidFill>
          <a:schemeClr val="lt1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"/>
          <p:cNvSpPr txBox="1">
            <a:spLocks noGrp="1"/>
          </p:cNvSpPr>
          <p:nvPr>
            <p:ph type="body" idx="1"/>
          </p:nvPr>
        </p:nvSpPr>
        <p:spPr>
          <a:xfrm>
            <a:off x="6896100" y="5102063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2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0" name="Google Shape;200;p19"/>
          <p:cNvCxnSpPr/>
          <p:nvPr/>
        </p:nvCxnSpPr>
        <p:spPr>
          <a:xfrm>
            <a:off x="6896100" y="3233703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9"/>
          <p:cNvSpPr>
            <a:spLocks noGrp="1"/>
          </p:cNvSpPr>
          <p:nvPr>
            <p:ph type="pic" idx="3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02" name="Google Shape;202;p1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203" name="Google Shape;203;p1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Introductio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8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Google Shape;25;p8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" name="Google Shape;26;p8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" name="Google Shape;27;p8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8" name="Google Shape;28;p8"/>
          <p:cNvSpPr>
            <a:spLocks noGrp="1"/>
          </p:cNvSpPr>
          <p:nvPr>
            <p:ph type="pic" idx="2"/>
          </p:nvPr>
        </p:nvSpPr>
        <p:spPr>
          <a:xfrm>
            <a:off x="6096000" y="-22543"/>
            <a:ext cx="6096000" cy="6903086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0" name="Google Shape;30;p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Google Shape;31;p8"/>
          <p:cNvSpPr txBox="1">
            <a:spLocks noGrp="1"/>
          </p:cNvSpPr>
          <p:nvPr>
            <p:ph type="body" idx="1"/>
          </p:nvPr>
        </p:nvSpPr>
        <p:spPr>
          <a:xfrm>
            <a:off x="952499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3480">
          <p15:clr>
            <a:srgbClr val="FBAE40"/>
          </p15:clr>
        </p15:guide>
        <p15:guide id="3" orient="horz" pos="1440">
          <p15:clr>
            <a:srgbClr val="FBAE40"/>
          </p15:clr>
        </p15:guide>
        <p15:guide id="4" orient="horz" pos="1224">
          <p15:clr>
            <a:srgbClr val="FBAE40"/>
          </p15:clr>
        </p15:guide>
        <p15:guide id="5" orient="horz" pos="5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 ">
  <p:cSld name="Summary ">
    <p:bg>
      <p:bgPr>
        <a:solidFill>
          <a:schemeClr val="lt1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7" name="Google Shape;37;p9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952500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9" name="Google Shape;39;p9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40" name="Google Shape;40;p9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1" name="Google Shape;41;p9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" name="Google Shape;42;p9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953655" y="3841846"/>
            <a:ext cx="4838700" cy="6367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953655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5"/>
          </p:nvPr>
        </p:nvSpPr>
        <p:spPr>
          <a:xfrm>
            <a:off x="952500" y="5017901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6"/>
          </p:nvPr>
        </p:nvSpPr>
        <p:spPr>
          <a:xfrm>
            <a:off x="952500" y="464699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7"/>
          </p:nvPr>
        </p:nvSpPr>
        <p:spPr>
          <a:xfrm>
            <a:off x="6399647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body" idx="8"/>
          </p:nvPr>
        </p:nvSpPr>
        <p:spPr>
          <a:xfrm>
            <a:off x="6399647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9"/>
          </p:nvPr>
        </p:nvSpPr>
        <p:spPr>
          <a:xfrm>
            <a:off x="6399647" y="3841846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3"/>
          </p:nvPr>
        </p:nvSpPr>
        <p:spPr>
          <a:xfrm>
            <a:off x="6399647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10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57" name="Google Shape;57;p10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9" name="Google Shape;59;p10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0" name="Google Shape;60;p10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1" name="Google Shape;61;p10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10"/>
          <p:cNvCxnSpPr/>
          <p:nvPr/>
        </p:nvCxnSpPr>
        <p:spPr>
          <a:xfrm>
            <a:off x="952500" y="1934655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952500" y="281829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body" idx="2"/>
          </p:nvPr>
        </p:nvSpPr>
        <p:spPr>
          <a:xfrm>
            <a:off x="952500" y="2209800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3663043" y="1939108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7" name="Google Shape;67;p10"/>
          <p:cNvSpPr txBox="1">
            <a:spLocks noGrp="1"/>
          </p:cNvSpPr>
          <p:nvPr>
            <p:ph type="body" idx="3"/>
          </p:nvPr>
        </p:nvSpPr>
        <p:spPr>
          <a:xfrm>
            <a:off x="3663042" y="2818296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4"/>
          </p:nvPr>
        </p:nvSpPr>
        <p:spPr>
          <a:xfrm>
            <a:off x="3663042" y="2209800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9" name="Google Shape;69;p10"/>
          <p:cNvCxnSpPr/>
          <p:nvPr/>
        </p:nvCxnSpPr>
        <p:spPr>
          <a:xfrm>
            <a:off x="952500" y="424811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0" name="Google Shape;70;p10"/>
          <p:cNvSpPr txBox="1">
            <a:spLocks noGrp="1"/>
          </p:cNvSpPr>
          <p:nvPr>
            <p:ph type="body" idx="5"/>
          </p:nvPr>
        </p:nvSpPr>
        <p:spPr>
          <a:xfrm>
            <a:off x="952500" y="513129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6"/>
          </p:nvPr>
        </p:nvSpPr>
        <p:spPr>
          <a:xfrm>
            <a:off x="952500" y="4522803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2" name="Google Shape;72;p10"/>
          <p:cNvCxnSpPr/>
          <p:nvPr/>
        </p:nvCxnSpPr>
        <p:spPr>
          <a:xfrm>
            <a:off x="3663043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3" name="Google Shape;73;p10"/>
          <p:cNvSpPr txBox="1">
            <a:spLocks noGrp="1"/>
          </p:cNvSpPr>
          <p:nvPr>
            <p:ph type="body" idx="7"/>
          </p:nvPr>
        </p:nvSpPr>
        <p:spPr>
          <a:xfrm>
            <a:off x="3663042" y="513129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8"/>
          </p:nvPr>
        </p:nvSpPr>
        <p:spPr>
          <a:xfrm>
            <a:off x="3663042" y="4522803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5" name="Google Shape;75;p10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6" name="Google Shape;76;p10"/>
          <p:cNvSpPr txBox="1">
            <a:spLocks noGrp="1"/>
          </p:cNvSpPr>
          <p:nvPr>
            <p:ph type="body" idx="9"/>
          </p:nvPr>
        </p:nvSpPr>
        <p:spPr>
          <a:xfrm>
            <a:off x="6367054" y="513129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3"/>
          </p:nvPr>
        </p:nvSpPr>
        <p:spPr>
          <a:xfrm>
            <a:off x="6367054" y="4522803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">
  <p:cSld name="Break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Franklin Gothic"/>
              <a:buNone/>
              <a:defRPr sz="4100" b="1" i="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4" name="Google Shape;84;p11"/>
          <p:cNvCxnSpPr/>
          <p:nvPr/>
        </p:nvCxnSpPr>
        <p:spPr>
          <a:xfrm>
            <a:off x="7154721" y="4003877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85" name="Google Shape;85;p11"/>
          <p:cNvGrpSpPr/>
          <p:nvPr/>
        </p:nvGrpSpPr>
        <p:grpSpPr>
          <a:xfrm rot="10800000">
            <a:off x="9509760" y="-3"/>
            <a:ext cx="2682238" cy="2682238"/>
            <a:chOff x="0" y="12289"/>
            <a:chExt cx="3550" cy="3551"/>
          </a:xfrm>
        </p:grpSpPr>
        <p:sp>
          <p:nvSpPr>
            <p:cNvPr id="86" name="Google Shape;86;p11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7" name="Google Shape;87;p11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">
  <p:cSld name="Chart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>
            <a:spLocks noGrp="1"/>
          </p:cNvSpPr>
          <p:nvPr>
            <p:ph type="chart" idx="2"/>
          </p:nvPr>
        </p:nvSpPr>
        <p:spPr>
          <a:xfrm>
            <a:off x="952500" y="1939108"/>
            <a:ext cx="10352810" cy="4110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sz="28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/>
          <p:nvPr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b="1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04" name="Google Shape;104;p14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109" name="Google Shape;109;p14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0" name="Google Shape;110;p14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Team"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5"/>
          <p:cNvGrpSpPr/>
          <p:nvPr/>
        </p:nvGrpSpPr>
        <p:grpSpPr>
          <a:xfrm rot="5400000" flipH="1">
            <a:off x="0" y="3900132"/>
            <a:ext cx="2959226" cy="2959226"/>
            <a:chOff x="0" y="12289"/>
            <a:chExt cx="3550" cy="3551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18" name="Google Shape;118;p15"/>
          <p:cNvSpPr>
            <a:spLocks noGrp="1"/>
          </p:cNvSpPr>
          <p:nvPr>
            <p:ph type="pic" idx="2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0" name="Google Shape;120;p15"/>
          <p:cNvCxnSpPr/>
          <p:nvPr/>
        </p:nvCxnSpPr>
        <p:spPr>
          <a:xfrm>
            <a:off x="952500" y="1939108"/>
            <a:ext cx="2133600" cy="0"/>
          </a:xfrm>
          <a:prstGeom prst="straightConnector1">
            <a:avLst/>
          </a:prstGeom>
          <a:noFill/>
          <a:ln w="1016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1" name="Google Shape;121;p15"/>
          <p:cNvSpPr>
            <a:spLocks noGrp="1"/>
          </p:cNvSpPr>
          <p:nvPr>
            <p:ph type="pic" idx="3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952500" y="539316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4"/>
          </p:nvPr>
        </p:nvSpPr>
        <p:spPr>
          <a:xfrm>
            <a:off x="952500" y="4986745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body" idx="5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body" idx="6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body" idx="7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8"/>
          </p:nvPr>
        </p:nvSpPr>
        <p:spPr>
          <a:xfrm>
            <a:off x="63670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body" idx="9"/>
          </p:nvPr>
        </p:nvSpPr>
        <p:spPr>
          <a:xfrm>
            <a:off x="91102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body" idx="13"/>
          </p:nvPr>
        </p:nvSpPr>
        <p:spPr>
          <a:xfrm>
            <a:off x="91102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31" name="Google Shape;131;p15"/>
            <p:cNvSpPr/>
            <p:nvPr/>
          </p:nvSpPr>
          <p:spPr>
            <a:xfrm>
              <a:off x="5612972" y="1"/>
              <a:ext cx="4408998" cy="3672246"/>
            </a:xfrm>
            <a:custGeom>
              <a:avLst/>
              <a:gdLst/>
              <a:ahLst/>
              <a:cxnLst/>
              <a:rect l="l" t="t" r="r" b="b"/>
              <a:pathLst>
                <a:path w="3578" h="2980" extrusionOk="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6341233" y="1463970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555590" y="1"/>
              <a:ext cx="1457754" cy="729520"/>
            </a:xfrm>
            <a:custGeom>
              <a:avLst/>
              <a:gdLst/>
              <a:ahLst/>
              <a:cxnLst/>
              <a:rect l="l" t="t" r="r" b="b"/>
              <a:pathLst>
                <a:path w="1183" h="592" extrusionOk="0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7076887" y="728289"/>
              <a:ext cx="2208196" cy="2208277"/>
            </a:xfrm>
            <a:custGeom>
              <a:avLst/>
              <a:gdLst/>
              <a:ahLst/>
              <a:cxnLst/>
              <a:rect l="l" t="t" r="r" b="b"/>
              <a:pathLst>
                <a:path w="1792" h="1792" extrusionOk="0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9285083" y="728289"/>
              <a:ext cx="2943850" cy="2943958"/>
            </a:xfrm>
            <a:custGeom>
              <a:avLst/>
              <a:gdLst/>
              <a:ahLst/>
              <a:cxnLst/>
              <a:rect l="l" t="t" r="r" b="b"/>
              <a:pathLst>
                <a:path w="2389" h="2389" extrusionOk="0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36" name="Google Shape;136;p15"/>
          <p:cNvSpPr>
            <a:spLocks noGrp="1"/>
          </p:cNvSpPr>
          <p:nvPr>
            <p:ph type="pic" idx="14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15"/>
          <p:cNvSpPr>
            <a:spLocks noGrp="1"/>
          </p:cNvSpPr>
          <p:nvPr>
            <p:ph type="pic" idx="15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15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5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 ">
  <p:cSld name="Timeline ">
    <p:bg>
      <p:bgPr>
        <a:solidFill>
          <a:schemeClr val="l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16"/>
          <p:cNvCxnSpPr/>
          <p:nvPr/>
        </p:nvCxnSpPr>
        <p:spPr>
          <a:xfrm flipH="1">
            <a:off x="1045959" y="2213783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3" name="Google Shape;143;p16"/>
          <p:cNvCxnSpPr/>
          <p:nvPr/>
        </p:nvCxnSpPr>
        <p:spPr>
          <a:xfrm flipH="1">
            <a:off x="6180493" y="2213783"/>
            <a:ext cx="11102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4" name="Google Shape;144;p16"/>
          <p:cNvCxnSpPr/>
          <p:nvPr/>
        </p:nvCxnSpPr>
        <p:spPr>
          <a:xfrm flipH="1">
            <a:off x="8745623" y="3904712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45" name="Google Shape;145;p16"/>
          <p:cNvCxnSpPr/>
          <p:nvPr/>
        </p:nvCxnSpPr>
        <p:spPr>
          <a:xfrm flipH="1">
            <a:off x="3611089" y="3895941"/>
            <a:ext cx="2136" cy="1828800"/>
          </a:xfrm>
          <a:prstGeom prst="straightConnector1">
            <a:avLst/>
          </a:prstGeom>
          <a:noFill/>
          <a:ln w="165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6" name="Google Shape;146;p16"/>
          <p:cNvSpPr txBox="1"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1296955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body" idx="2"/>
          </p:nvPr>
        </p:nvSpPr>
        <p:spPr>
          <a:xfrm>
            <a:off x="1296955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3"/>
          </p:nvPr>
        </p:nvSpPr>
        <p:spPr>
          <a:xfrm>
            <a:off x="3897799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4"/>
          </p:nvPr>
        </p:nvSpPr>
        <p:spPr>
          <a:xfrm>
            <a:off x="3897799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body" idx="5"/>
          </p:nvPr>
        </p:nvSpPr>
        <p:spPr>
          <a:xfrm>
            <a:off x="9001711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p16"/>
          <p:cNvSpPr txBox="1">
            <a:spLocks noGrp="1"/>
          </p:cNvSpPr>
          <p:nvPr>
            <p:ph type="body" idx="6"/>
          </p:nvPr>
        </p:nvSpPr>
        <p:spPr>
          <a:xfrm>
            <a:off x="9001711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7"/>
          </p:nvPr>
        </p:nvSpPr>
        <p:spPr>
          <a:xfrm>
            <a:off x="6438143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8"/>
          </p:nvPr>
        </p:nvSpPr>
        <p:spPr>
          <a:xfrm>
            <a:off x="6438143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0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55" name="Google Shape;155;p16"/>
          <p:cNvCxnSpPr/>
          <p:nvPr/>
        </p:nvCxnSpPr>
        <p:spPr>
          <a:xfrm>
            <a:off x="967689" y="3968780"/>
            <a:ext cx="10275477" cy="0"/>
          </a:xfrm>
          <a:prstGeom prst="straightConnector1">
            <a:avLst/>
          </a:prstGeom>
          <a:noFill/>
          <a:ln w="1651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6" name="Google Shape;156;p16"/>
          <p:cNvSpPr/>
          <p:nvPr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7" name="Google Shape;157;p16"/>
          <p:cNvSpPr/>
          <p:nvPr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0" name="Google Shape;160;p1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sz="44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0" marR="0" lvl="1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0" marR="0" lvl="2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0" marR="0" lvl="3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0" marR="0" lvl="4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0" marR="0" lvl="5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0" marR="0" lvl="6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0" marR="0" lvl="7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0" marR="0" lvl="8" indent="0" algn="l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75401B1-7072-4EE3-8F94-1133E1EE7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60044" y="663444"/>
            <a:ext cx="5491570" cy="610864"/>
          </a:xfrm>
        </p:spPr>
        <p:txBody>
          <a:bodyPr/>
          <a:lstStyle/>
          <a:p>
            <a:r>
              <a:rPr lang="en-US" sz="3200" b="0" u="sng" dirty="0">
                <a:solidFill>
                  <a:schemeClr val="accent3">
                    <a:lumMod val="50000"/>
                  </a:schemeClr>
                </a:solidFill>
              </a:rPr>
              <a:t>Online Shopee System</a:t>
            </a:r>
            <a:endParaRPr lang="en-IN" sz="3200" b="0" u="sng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11" name="Google Shape;211;p1"/>
          <p:cNvSpPr txBox="1">
            <a:spLocks noGrp="1"/>
          </p:cNvSpPr>
          <p:nvPr>
            <p:ph type="body" idx="1"/>
          </p:nvPr>
        </p:nvSpPr>
        <p:spPr>
          <a:xfrm>
            <a:off x="5660043" y="169062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u="sng" dirty="0">
                <a:latin typeface="Franklin Gothic"/>
                <a:ea typeface="Franklin Gothic"/>
                <a:cs typeface="Franklin Gothic"/>
                <a:sym typeface="Franklin Gothic"/>
              </a:rPr>
              <a:t>Problem Statement</a:t>
            </a: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: </a:t>
            </a:r>
            <a:r>
              <a:rPr lang="en-US" sz="2000" b="1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ea typeface="Franklin Gothic"/>
                <a:cs typeface="Arial" panose="020B0604020202020204" pitchFamily="34" charset="0"/>
                <a:sym typeface="Franklin Gothic"/>
              </a:rPr>
              <a:t>T</a:t>
            </a:r>
            <a:r>
              <a:rPr lang="en-US" sz="2000" b="1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improve the online shoe shopping experience by addressing issues related to sizing accuracy, product information, foot health education, customization options, returns, sustainability, user reviews, mobile optimization, and security.</a:t>
            </a:r>
            <a:endParaRPr sz="2000" b="1" dirty="0">
              <a:solidFill>
                <a:schemeClr val="accent3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sz="2000" b="1" dirty="0">
              <a:solidFill>
                <a:schemeClr val="accent3">
                  <a:lumMod val="50000"/>
                </a:schemeClr>
              </a:solidFill>
              <a:latin typeface="Arial" panose="020B0604020202020204" pitchFamily="34" charset="0"/>
              <a:ea typeface="Franklin Gothic"/>
              <a:cs typeface="Arial" panose="020B0604020202020204" pitchFamily="34" charset="0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u="sng" dirty="0">
                <a:latin typeface="Franklin Gothic"/>
                <a:ea typeface="Franklin Gothic"/>
                <a:cs typeface="Franklin Gothic"/>
                <a:sym typeface="Franklin Gothic"/>
              </a:rPr>
              <a:t>Project Group Number </a:t>
            </a: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: </a:t>
            </a:r>
            <a:r>
              <a:rPr lang="en-US" dirty="0">
                <a:solidFill>
                  <a:schemeClr val="accent3">
                    <a:lumMod val="50000"/>
                  </a:schemeClr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25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r>
              <a:rPr lang="en-US" u="sng" dirty="0">
                <a:latin typeface="Franklin Gothic"/>
                <a:ea typeface="Franklin Gothic"/>
                <a:cs typeface="Franklin Gothic"/>
                <a:sym typeface="Franklin Gothic"/>
              </a:rPr>
              <a:t>Group Member Details</a:t>
            </a: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: 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Asmi Anand (0187CS211042)</a:t>
            </a:r>
          </a:p>
          <a:p>
            <a:pPr marL="0" indent="0"/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Franklin Gothic"/>
                <a:sym typeface="Franklin Gothic"/>
              </a:rPr>
              <a:t>                                    Ch. Ardesh Singh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(0187CS211054)</a:t>
            </a:r>
          </a:p>
          <a:p>
            <a:pPr marL="0" indent="0"/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                                         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Franklin Gothic"/>
                <a:sym typeface="Franklin Gothic"/>
              </a:rPr>
              <a:t>Amit kumar 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(0187CS211023)</a:t>
            </a:r>
          </a:p>
          <a:p>
            <a:pPr marL="0" indent="0"/>
            <a:endParaRPr lang="en-US" b="1" dirty="0">
              <a:solidFill>
                <a:schemeClr val="accent3">
                  <a:lumMod val="50000"/>
                </a:schemeClr>
              </a:solidFill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b="1" dirty="0">
              <a:solidFill>
                <a:schemeClr val="accent3">
                  <a:lumMod val="50000"/>
                </a:schemeClr>
              </a:solidFill>
              <a:latin typeface="Franklin Gothic"/>
              <a:sym typeface="Franklin Gothic"/>
            </a:endParaRPr>
          </a:p>
          <a:p>
            <a:pPr marL="0" indent="0"/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Franklin Gothic"/>
                <a:sym typeface="Franklin Gothic"/>
              </a:rPr>
              <a:t>                                          </a:t>
            </a:r>
            <a:endParaRPr b="1" dirty="0">
              <a:solidFill>
                <a:schemeClr val="accent3">
                  <a:lumMod val="50000"/>
                </a:schemeClr>
              </a:solidFill>
            </a:endParaRPr>
          </a:p>
          <a:p>
            <a:pPr marL="0" indent="0"/>
            <a:b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</a:br>
            <a:endParaRPr lang="en-US"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/>
            <a:endParaRPr lang="en-US"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/>
            <a:endParaRPr lang="en-US" dirty="0"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indent="0"/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Guide Details:  </a:t>
            </a:r>
            <a:r>
              <a:rPr lang="en-US" dirty="0" err="1">
                <a:latin typeface="Franklin Gothic"/>
                <a:ea typeface="Franklin Gothic"/>
                <a:cs typeface="Franklin Gothic"/>
                <a:sym typeface="Franklin Gothic"/>
              </a:rPr>
              <a:t>Prof.Bhavna</a:t>
            </a: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 </a:t>
            </a:r>
            <a:r>
              <a:rPr lang="en-US" dirty="0" err="1">
                <a:latin typeface="Franklin Gothic"/>
                <a:ea typeface="Franklin Gothic"/>
                <a:cs typeface="Franklin Gothic"/>
                <a:sym typeface="Franklin Gothic"/>
              </a:rPr>
              <a:t>Soni</a:t>
            </a:r>
            <a:r>
              <a:rPr lang="en-US" dirty="0">
                <a:latin typeface="Franklin Gothic"/>
                <a:ea typeface="Franklin Gothic"/>
                <a:cs typeface="Franklin Gothic"/>
                <a:sym typeface="Franklin Gothic"/>
              </a:rPr>
              <a:t> Mam</a:t>
            </a:r>
            <a:endParaRPr lang="en-US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/>
          </a:p>
        </p:txBody>
      </p:sp>
      <p:sp>
        <p:nvSpPr>
          <p:cNvPr id="6" name="Title 2"/>
          <p:cNvSpPr txBox="1">
            <a:spLocks/>
          </p:cNvSpPr>
          <p:nvPr/>
        </p:nvSpPr>
        <p:spPr>
          <a:xfrm>
            <a:off x="964023" y="871602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 u="none" strike="noStrike" cap="non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600" dirty="0"/>
              <a:t>Minor Project - I</a:t>
            </a:r>
          </a:p>
          <a:p>
            <a:pPr algn="ctr"/>
            <a:r>
              <a:rPr lang="en-US" sz="3600" dirty="0"/>
              <a:t>CS- 508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023" y="442636"/>
            <a:ext cx="893352" cy="11329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71" y="1173708"/>
            <a:ext cx="9276625" cy="4775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882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"/>
          <p:cNvSpPr txBox="1">
            <a:spLocks noGrp="1"/>
          </p:cNvSpPr>
          <p:nvPr>
            <p:ph type="title"/>
          </p:nvPr>
        </p:nvSpPr>
        <p:spPr>
          <a:xfrm>
            <a:off x="964023" y="1064807"/>
            <a:ext cx="5534431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Idea/Approach Details</a:t>
            </a:r>
            <a:endParaRPr dirty="0"/>
          </a:p>
        </p:txBody>
      </p:sp>
      <p:sp>
        <p:nvSpPr>
          <p:cNvPr id="218" name="Google Shape;218;p2"/>
          <p:cNvSpPr txBox="1">
            <a:spLocks noGrp="1"/>
          </p:cNvSpPr>
          <p:nvPr>
            <p:ph type="body" idx="1"/>
          </p:nvPr>
        </p:nvSpPr>
        <p:spPr>
          <a:xfrm>
            <a:off x="964024" y="2196445"/>
            <a:ext cx="6058946" cy="444945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180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Describe your idea Solution/Prototype here:</a:t>
            </a:r>
            <a:r>
              <a:rPr lang="en-US" dirty="0"/>
              <a:t> 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AI Sizing Assistant</a:t>
            </a:r>
            <a:r>
              <a:rPr lang="en-US" dirty="0"/>
              <a:t>: Implement AI-based sizing recommendations.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Detailed Product Info</a:t>
            </a:r>
            <a:r>
              <a:rPr lang="en-US" dirty="0"/>
              <a:t>: Provide comprehensive product descriptions and images.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Foot Health Section</a:t>
            </a:r>
            <a:r>
              <a:rPr lang="en-US" dirty="0"/>
              <a:t>: Offer foot health education and advice.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Customization Feature</a:t>
            </a:r>
            <a:r>
              <a:rPr lang="en-US" dirty="0"/>
              <a:t>: Allow users to personalize shoe options.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Efficient Returns Process</a:t>
            </a:r>
            <a:r>
              <a:rPr lang="en-US" dirty="0"/>
              <a:t>: Streamline returns with virtual try-ons and clear policies.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Sustainability Filters</a:t>
            </a:r>
            <a:r>
              <a:rPr lang="en-US" dirty="0"/>
              <a:t>: Enable filtering by eco-friendly options.</a:t>
            </a:r>
          </a:p>
          <a:p>
            <a:pPr marL="285750" lvl="0" indent="-1841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endParaRPr dirty="0"/>
          </a:p>
        </p:txBody>
      </p:sp>
      <p:sp>
        <p:nvSpPr>
          <p:cNvPr id="219" name="Google Shape;219;p2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  <p:sp>
        <p:nvSpPr>
          <p:cNvPr id="222" name="Google Shape;222;p2"/>
          <p:cNvSpPr txBox="1"/>
          <p:nvPr/>
        </p:nvSpPr>
        <p:spPr>
          <a:xfrm>
            <a:off x="7239787" y="3609035"/>
            <a:ext cx="4710790" cy="293731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Describe your Technology stack here</a:t>
            </a: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</a:t>
            </a:r>
            <a:r>
              <a:rPr lang="en-IN" sz="1600" b="1" dirty="0">
                <a:latin typeface="Libre Franklin" panose="020B0604020202020204" charset="0"/>
              </a:rPr>
              <a:t>Front-End</a:t>
            </a:r>
            <a:r>
              <a:rPr lang="en-IN" sz="1600" dirty="0">
                <a:latin typeface="Libre Franklin" panose="020B0604020202020204" charset="0"/>
              </a:rPr>
              <a:t>: HTML, CSS, JavaScript, Bootstrap.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Back-End</a:t>
            </a:r>
            <a:r>
              <a:rPr lang="en-IN" sz="1600" dirty="0">
                <a:latin typeface="Libre Franklin" panose="020B0604020202020204" charset="0"/>
              </a:rPr>
              <a:t>: Python or Php.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Database</a:t>
            </a:r>
            <a:r>
              <a:rPr lang="en-IN" sz="1600" dirty="0">
                <a:latin typeface="Libre Franklin" panose="020B0604020202020204" charset="0"/>
              </a:rPr>
              <a:t>: MySQL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Version Control</a:t>
            </a:r>
            <a:r>
              <a:rPr lang="en-IN" sz="1600" dirty="0">
                <a:latin typeface="Libre Franklin" panose="020B0604020202020204" charset="0"/>
              </a:rPr>
              <a:t>: Git or GitHub.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Security</a:t>
            </a:r>
            <a:r>
              <a:rPr lang="en-IN" sz="1600" dirty="0">
                <a:latin typeface="Libre Franklin" panose="020B0604020202020204" charset="0"/>
              </a:rPr>
              <a:t>: SSL, security plugins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Analytics</a:t>
            </a:r>
            <a:r>
              <a:rPr lang="en-IN" sz="1600" dirty="0">
                <a:latin typeface="Libre Franklin" panose="020B0604020202020204" charset="0"/>
              </a:rPr>
              <a:t>: Google Analytics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Mobile Optimization</a:t>
            </a:r>
            <a:r>
              <a:rPr lang="en-IN" sz="1600" dirty="0">
                <a:latin typeface="Libre Franklin" panose="020B0604020202020204" charset="0"/>
              </a:rPr>
              <a:t>: Responsive design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" name="Google Shape;222;p2">
            <a:extLst>
              <a:ext uri="{FF2B5EF4-FFF2-40B4-BE49-F238E27FC236}">
                <a16:creationId xmlns:a16="http://schemas.microsoft.com/office/drawing/2014/main" id="{D17D62E3-421C-8B4F-24FC-7C53CF7AA148}"/>
              </a:ext>
            </a:extLst>
          </p:cNvPr>
          <p:cNvSpPr txBox="1"/>
          <p:nvPr/>
        </p:nvSpPr>
        <p:spPr>
          <a:xfrm>
            <a:off x="7378575" y="489878"/>
            <a:ext cx="4572001" cy="275908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 Abstract</a:t>
            </a: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:</a:t>
            </a:r>
            <a:endParaRPr dirty="0"/>
          </a:p>
          <a:p>
            <a:pPr marL="285750" lvl="0" indent="-285750">
              <a:spcBef>
                <a:spcPts val="1000"/>
              </a:spcBef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</a:t>
            </a:r>
            <a:r>
              <a:rPr lang="en-US" sz="1600" dirty="0">
                <a:solidFill>
                  <a:schemeClr val="accent3">
                    <a:lumMod val="50000"/>
                  </a:schemeClr>
                </a:solidFill>
                <a:latin typeface="Arial Black" panose="020B0A04020102020204" pitchFamily="34" charset="0"/>
              </a:rPr>
              <a:t>The "All About Feet" website is a comprehensive online platform dedicated to footwear and foot care. This website serves as a valuable resource for footwear enthusiasts, consumers, and individuals seeking information and guidance on proper foot care.</a:t>
            </a:r>
            <a:endParaRPr sz="1600" dirty="0">
              <a:solidFill>
                <a:schemeClr val="accent3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 sz="1600" b="0" i="0" dirty="0">
              <a:solidFill>
                <a:schemeClr val="dk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1075047" y="275965"/>
            <a:ext cx="5780809" cy="432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Project Requirements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754537" y="1001996"/>
            <a:ext cx="4838700" cy="42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sz="2000" dirty="0"/>
              <a:t>Functional Requirements</a:t>
            </a:r>
            <a:endParaRPr sz="2000"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321159" y="1305237"/>
            <a:ext cx="4929571" cy="527463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User Registration/Login</a:t>
            </a:r>
            <a:r>
              <a:rPr lang="en-US" dirty="0"/>
              <a:t>: User accounts and login system.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Product Listings</a:t>
            </a:r>
            <a:r>
              <a:rPr lang="en-US" dirty="0"/>
              <a:t>: Display shoes with details.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Shopping Cart and Checkout</a:t>
            </a:r>
            <a:r>
              <a:rPr lang="en-US" dirty="0"/>
              <a:t>: Add items, review, and pay.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Search and Filters</a:t>
            </a:r>
            <a:r>
              <a:rPr lang="en-US" dirty="0"/>
              <a:t>: Find products easily.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User Reviews and Ratings</a:t>
            </a:r>
            <a:r>
              <a:rPr lang="en-US" dirty="0"/>
              <a:t>: Leave feedback.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Order Tracking</a:t>
            </a:r>
            <a:r>
              <a:rPr lang="en-US" dirty="0"/>
              <a:t>: Monitor order status.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Customer Support</a:t>
            </a:r>
            <a:r>
              <a:rPr lang="en-US" dirty="0"/>
              <a:t>: Contact for assistance.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Admin Panel</a:t>
            </a:r>
            <a:r>
              <a:rPr lang="en-US" dirty="0"/>
              <a:t>: Manage products and orders.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Responsive Design</a:t>
            </a:r>
            <a:r>
              <a:rPr lang="en-US" dirty="0"/>
              <a:t>: Works on all devices.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Security</a:t>
            </a:r>
            <a:r>
              <a:rPr lang="en-US" dirty="0"/>
              <a:t>: Protect user data and payments.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Analytics</a:t>
            </a:r>
            <a:r>
              <a:rPr lang="en-US" dirty="0"/>
              <a:t>: Track website performance.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Social Sharing</a:t>
            </a:r>
            <a:r>
              <a:rPr lang="en-US" dirty="0"/>
              <a:t>: Share products online.  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Return/Refund Process</a:t>
            </a:r>
            <a:r>
              <a:rPr lang="en-US" dirty="0"/>
              <a:t>: Handle returns.</a:t>
            </a:r>
            <a:endParaRPr dirty="0"/>
          </a:p>
        </p:txBody>
      </p:sp>
      <p:sp>
        <p:nvSpPr>
          <p:cNvPr id="231" name="Google Shape;231;p3"/>
          <p:cNvSpPr txBox="1"/>
          <p:nvPr/>
        </p:nvSpPr>
        <p:spPr>
          <a:xfrm>
            <a:off x="5943600" y="1001996"/>
            <a:ext cx="5143500" cy="458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indent="-228600">
              <a:lnSpc>
                <a:spcPct val="90000"/>
              </a:lnSpc>
              <a:buClr>
                <a:schemeClr val="lt2"/>
              </a:buClr>
              <a:buSzPts val="1800"/>
            </a:pPr>
            <a:r>
              <a:rPr lang="en-US" sz="200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Non Functional Requirements</a:t>
            </a:r>
            <a:endParaRPr sz="1600" dirty="0"/>
          </a:p>
        </p:txBody>
      </p:sp>
      <p:sp>
        <p:nvSpPr>
          <p:cNvPr id="232" name="Google Shape;232;p3"/>
          <p:cNvSpPr txBox="1"/>
          <p:nvPr/>
        </p:nvSpPr>
        <p:spPr>
          <a:xfrm>
            <a:off x="5827057" y="1305237"/>
            <a:ext cx="5143500" cy="527463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i="0" dirty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</a:t>
            </a:r>
            <a:r>
              <a:rPr lang="en-IN" sz="1600" b="1" dirty="0">
                <a:latin typeface="Libre Franklin" panose="020B0604020202020204" charset="0"/>
              </a:rPr>
              <a:t>Performance</a:t>
            </a:r>
            <a:r>
              <a:rPr lang="en-IN" sz="1600" dirty="0">
                <a:latin typeface="Libre Franklin" panose="020B0604020202020204" charset="0"/>
              </a:rPr>
              <a:t>: Fast page loads, scalable for traffic spikes.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Usability</a:t>
            </a:r>
            <a:r>
              <a:rPr lang="en-IN" sz="1600" dirty="0">
                <a:latin typeface="Libre Franklin" panose="020B0604020202020204" charset="0"/>
              </a:rPr>
              <a:t>: Intuitive design, accessibility compliant.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Security</a:t>
            </a:r>
            <a:r>
              <a:rPr lang="en-IN" sz="1600" dirty="0">
                <a:latin typeface="Libre Franklin" panose="020B0604020202020204" charset="0"/>
              </a:rPr>
              <a:t>: HTTPS, data encryption, regular audits.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Reliability</a:t>
            </a:r>
            <a:r>
              <a:rPr lang="en-IN" sz="1600" dirty="0">
                <a:latin typeface="Libre Franklin" panose="020B0604020202020204" charset="0"/>
              </a:rPr>
              <a:t>: High uptime, reliable transactions.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Scalability</a:t>
            </a:r>
            <a:r>
              <a:rPr lang="en-IN" sz="1600" dirty="0">
                <a:latin typeface="Libre Franklin" panose="020B0604020202020204" charset="0"/>
              </a:rPr>
              <a:t>: Handles growth, load balancing.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Availability</a:t>
            </a:r>
            <a:r>
              <a:rPr lang="en-IN" sz="1600" dirty="0">
                <a:latin typeface="Libre Franklin" panose="020B0604020202020204" charset="0"/>
              </a:rPr>
              <a:t>: 24/7 support, minimal downtime.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Compatibility</a:t>
            </a:r>
            <a:r>
              <a:rPr lang="en-IN" sz="1600" dirty="0">
                <a:latin typeface="Libre Franklin" panose="020B0604020202020204" charset="0"/>
              </a:rPr>
              <a:t>: Cross-browser, mobile-friendly.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Data Backup</a:t>
            </a:r>
            <a:r>
              <a:rPr lang="en-IN" sz="1600" dirty="0">
                <a:latin typeface="Libre Franklin" panose="020B0604020202020204" charset="0"/>
              </a:rPr>
              <a:t>: Regular backups, quick recovery.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Regulatory Compliance</a:t>
            </a:r>
            <a:r>
              <a:rPr lang="en-IN" sz="1600" dirty="0">
                <a:latin typeface="Libre Franklin" panose="020B0604020202020204" charset="0"/>
              </a:rPr>
              <a:t>: Data protection laws, e-commerce standards.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Performance Monitoring</a:t>
            </a:r>
            <a:r>
              <a:rPr lang="en-IN" sz="1600" dirty="0">
                <a:latin typeface="Libre Franklin" panose="020B0604020202020204" charset="0"/>
              </a:rPr>
              <a:t>: Real-time tracking and alerts.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Load Testing</a:t>
            </a:r>
            <a:r>
              <a:rPr lang="en-IN" sz="1600" dirty="0">
                <a:latin typeface="Libre Franklin" panose="020B0604020202020204" charset="0"/>
              </a:rPr>
              <a:t>: Handles expected and extreme loads.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1600" b="1" dirty="0">
                <a:latin typeface="Libre Franklin" panose="020B0604020202020204" charset="0"/>
              </a:rPr>
              <a:t>Integration</a:t>
            </a:r>
            <a:r>
              <a:rPr lang="en-IN" sz="1600" dirty="0">
                <a:latin typeface="Libre Franklin" panose="020B0604020202020204" charset="0"/>
              </a:rPr>
              <a:t>: Seamless third-party integration.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b="1" dirty="0">
                <a:latin typeface="Libre Franklin" panose="020B0604020202020204" charset="0"/>
              </a:rPr>
              <a:t>Data Privacy</a:t>
            </a:r>
            <a:r>
              <a:rPr lang="en-US" sz="1600" dirty="0">
                <a:latin typeface="Libre Franklin" panose="020B0604020202020204" charset="0"/>
              </a:rPr>
              <a:t>: Clear privacy policies and consent</a:t>
            </a:r>
            <a:r>
              <a:rPr lang="en-US" dirty="0"/>
              <a:t>.</a:t>
            </a:r>
            <a:endParaRPr lang="en-IN" sz="1600" dirty="0">
              <a:latin typeface="Libre Franklin" panose="020B0604020202020204" charset="0"/>
            </a:endParaRPr>
          </a:p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196362"/>
            <a:ext cx="5780809" cy="432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lvl="0">
              <a:buSzPct val="100000"/>
            </a:pPr>
            <a:r>
              <a:rPr lang="en-US" dirty="0"/>
              <a:t>Project Requirements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728664" y="2271718"/>
            <a:ext cx="5472113" cy="385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dirty="0"/>
              <a:t>Hardware and Software requirements (Developer)	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828675" y="2656903"/>
            <a:ext cx="4962525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indent="-285750">
              <a:buFont typeface="Wingdings" panose="05000000000000000000" pitchFamily="2" charset="2"/>
              <a:buChar char="v"/>
            </a:pPr>
            <a:r>
              <a:rPr lang="en-IN" b="1" dirty="0"/>
              <a:t>Computer</a:t>
            </a:r>
            <a:r>
              <a:rPr lang="en-IN" dirty="0"/>
              <a:t>: Modern computer with multi-core processor.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IN" b="1" dirty="0"/>
              <a:t>RAM</a:t>
            </a:r>
            <a:r>
              <a:rPr lang="en-IN" dirty="0"/>
              <a:t>: At least 8GB of RAM.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IN" b="1" dirty="0"/>
              <a:t>Storage</a:t>
            </a:r>
            <a:r>
              <a:rPr lang="en-IN" dirty="0"/>
              <a:t>: Ample storage space, preferably an SSD.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IN" b="1" dirty="0"/>
              <a:t>Monitor</a:t>
            </a:r>
            <a:r>
              <a:rPr lang="en-IN" dirty="0"/>
              <a:t>: High-resolution monitor or dual monitors.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IN" b="1" dirty="0"/>
              <a:t>Internet</a:t>
            </a:r>
            <a:r>
              <a:rPr lang="en-IN" dirty="0"/>
              <a:t>: Stable and fast internet connection.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IN" b="1" dirty="0"/>
              <a:t>Mobile Devices</a:t>
            </a:r>
            <a:r>
              <a:rPr lang="en-IN" dirty="0"/>
              <a:t>: Various mobile devices for testing.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endParaRPr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  <p:sp>
        <p:nvSpPr>
          <p:cNvPr id="7" name="Google Shape;228;p3"/>
          <p:cNvSpPr txBox="1">
            <a:spLocks noGrp="1"/>
          </p:cNvSpPr>
          <p:nvPr>
            <p:ph type="body" idx="2"/>
          </p:nvPr>
        </p:nvSpPr>
        <p:spPr>
          <a:xfrm>
            <a:off x="6234127" y="2295520"/>
            <a:ext cx="4838700" cy="3994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dirty="0"/>
              <a:t>Hardware and Software requirements (Client)</a:t>
            </a:r>
            <a:endParaRPr dirty="0"/>
          </a:p>
        </p:txBody>
      </p:sp>
      <p:sp>
        <p:nvSpPr>
          <p:cNvPr id="8" name="Google Shape;229;p3"/>
          <p:cNvSpPr txBox="1">
            <a:spLocks noGrp="1"/>
          </p:cNvSpPr>
          <p:nvPr>
            <p:ph type="body" idx="1"/>
          </p:nvPr>
        </p:nvSpPr>
        <p:spPr>
          <a:xfrm>
            <a:off x="6234126" y="2694999"/>
            <a:ext cx="4838701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dirty="0"/>
              <a:t>  </a:t>
            </a:r>
            <a:r>
              <a:rPr lang="en-IN" b="1" dirty="0"/>
              <a:t>Operating System</a:t>
            </a:r>
            <a:r>
              <a:rPr lang="en-IN" dirty="0"/>
              <a:t>: Windows, macOS, or Linux.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IN" b="1" dirty="0"/>
              <a:t>Text Editor/IDE</a:t>
            </a:r>
            <a:r>
              <a:rPr lang="en-IN" dirty="0"/>
              <a:t>: Visual Studio Code, Sublime Text, or an IDE like WebStorm.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IN" b="1" dirty="0"/>
              <a:t>Web Browsers</a:t>
            </a:r>
            <a:r>
              <a:rPr lang="en-IN" dirty="0"/>
              <a:t>: Chrome, Firefox, Edge, and Safari for testing.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IN" b="1" dirty="0"/>
              <a:t>Version Control</a:t>
            </a:r>
            <a:r>
              <a:rPr lang="en-IN" dirty="0"/>
              <a:t>: Git and a platform like GitHub or GitLab.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Front-End</a:t>
            </a:r>
            <a:r>
              <a:rPr lang="en-US" dirty="0"/>
              <a:t>: HTML/CSS, JavaScript, and a                   framework if needed.</a:t>
            </a:r>
            <a:endParaRPr lang="en-IN" dirty="0"/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Back-End</a:t>
            </a:r>
            <a:r>
              <a:rPr lang="en-US" dirty="0"/>
              <a:t>: Python  or PHP.</a:t>
            </a:r>
            <a:endParaRPr lang="en-IN" dirty="0"/>
          </a:p>
          <a:p>
            <a:pPr marL="514350" indent="-285750">
              <a:buFont typeface="Wingdings" panose="05000000000000000000" pitchFamily="2" charset="2"/>
              <a:buChar char="v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54831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253514"/>
            <a:ext cx="5780809" cy="432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dirty="0"/>
              <a:t>Design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sz="1800" dirty="0"/>
              <a:t>Describe </a:t>
            </a:r>
            <a:r>
              <a:rPr lang="en-US" dirty="0"/>
              <a:t>data flow diagram here(if applicable)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952499" y="2656903"/>
            <a:ext cx="4838701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dirty="0"/>
              <a:t>  </a:t>
            </a: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  <p:sp>
        <p:nvSpPr>
          <p:cNvPr id="231" name="Google Shape;231;p3"/>
          <p:cNvSpPr txBox="1"/>
          <p:nvPr/>
        </p:nvSpPr>
        <p:spPr>
          <a:xfrm>
            <a:off x="6096000" y="2286000"/>
            <a:ext cx="51435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ER Diagram here(if applicable)</a:t>
            </a:r>
            <a:endParaRPr dirty="0"/>
          </a:p>
        </p:txBody>
      </p:sp>
      <p:sp>
        <p:nvSpPr>
          <p:cNvPr id="232" name="Google Shape;232;p3"/>
          <p:cNvSpPr txBox="1"/>
          <p:nvPr/>
        </p:nvSpPr>
        <p:spPr>
          <a:xfrm>
            <a:off x="6096000" y="2601915"/>
            <a:ext cx="4838701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</a:t>
            </a:r>
            <a:endParaRPr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109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38851" y="1040475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lvl="0">
              <a:buSzPct val="100000"/>
            </a:pPr>
            <a:r>
              <a:rPr lang="en-US" sz="4000" dirty="0"/>
              <a:t>Design </a:t>
            </a:r>
            <a:endParaRPr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 sz="1800" dirty="0"/>
              <a:t>Describe your Use Cases here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952499" y="2656903"/>
            <a:ext cx="4838701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dirty="0"/>
              <a:t>  </a:t>
            </a:r>
            <a:endParaRPr dirty="0"/>
          </a:p>
        </p:txBody>
      </p:sp>
      <p:sp>
        <p:nvSpPr>
          <p:cNvPr id="230" name="Google Shape;230;p3"/>
          <p:cNvSpPr txBox="1">
            <a:spLocks noGrp="1"/>
          </p:cNvSpPr>
          <p:nvPr>
            <p:ph type="sldNum" idx="12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  <p:sp>
        <p:nvSpPr>
          <p:cNvPr id="231" name="Google Shape;231;p3"/>
          <p:cNvSpPr txBox="1"/>
          <p:nvPr/>
        </p:nvSpPr>
        <p:spPr>
          <a:xfrm>
            <a:off x="6096000" y="2286000"/>
            <a:ext cx="51435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None/>
            </a:pPr>
            <a:r>
              <a:rPr lang="en-US" sz="1800" b="0" i="0" dirty="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Describe your Dependencies / Show stopper here</a:t>
            </a:r>
            <a:endParaRPr dirty="0"/>
          </a:p>
        </p:txBody>
      </p:sp>
      <p:sp>
        <p:nvSpPr>
          <p:cNvPr id="232" name="Google Shape;232;p3"/>
          <p:cNvSpPr txBox="1"/>
          <p:nvPr/>
        </p:nvSpPr>
        <p:spPr>
          <a:xfrm>
            <a:off x="6248399" y="2656903"/>
            <a:ext cx="4838701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  </a:t>
            </a:r>
            <a:endParaRPr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BFA9E8B-B995-4413-A0BA-167EF77179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447" y="2601915"/>
            <a:ext cx="5288039" cy="404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764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71550" y="278129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sz="4000"/>
              <a:t>Deployment Details</a:t>
            </a:r>
            <a:endParaRPr sz="4000"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650842" y="1579449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sz="1800" dirty="0"/>
              <a:t>Describe </a:t>
            </a:r>
            <a:r>
              <a:rPr lang="en-US" dirty="0"/>
              <a:t>Deployment Details </a:t>
            </a:r>
            <a:r>
              <a:rPr lang="en-US" sz="1800" dirty="0"/>
              <a:t>here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556828" y="1997026"/>
            <a:ext cx="7578504" cy="446976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dirty="0"/>
              <a:t> </a:t>
            </a:r>
            <a:r>
              <a:rPr lang="en-IN" b="1" dirty="0"/>
              <a:t>Database</a:t>
            </a:r>
            <a:r>
              <a:rPr lang="en-IN" dirty="0"/>
              <a:t>: Deploy and configure the chosen database system (e.g., MySQL or PostgreSQL).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IN" b="1" dirty="0"/>
              <a:t>Version Control</a:t>
            </a:r>
            <a:r>
              <a:rPr lang="en-IN" dirty="0"/>
              <a:t>: Use Git for version control and host the code on platforms like GitHub or GitLab.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IN" b="1" dirty="0"/>
              <a:t>Deployment Environment</a:t>
            </a:r>
            <a:r>
              <a:rPr lang="en-IN" dirty="0"/>
              <a:t>: Maintain separate environments for        development, testing, and production.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Database Backup</a:t>
            </a:r>
            <a:r>
              <a:rPr lang="en-US" dirty="0"/>
              <a:t>: Set up automated database backups for data safety.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Backup and Recovery</a:t>
            </a:r>
            <a:r>
              <a:rPr lang="en-US" dirty="0"/>
              <a:t>: Plan for disaster recovery and regular backups.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Testing in Production</a:t>
            </a:r>
            <a:r>
              <a:rPr lang="en-US" dirty="0"/>
              <a:t>: Test the deployment in the production environment before finalizing.</a:t>
            </a:r>
          </a:p>
          <a:p>
            <a:pPr marL="514350" indent="-285750">
              <a:buFont typeface="Wingdings" panose="05000000000000000000" pitchFamily="2" charset="2"/>
              <a:buChar char="v"/>
            </a:pPr>
            <a:r>
              <a:rPr lang="en-US" b="1" dirty="0"/>
              <a:t>Rollback Plan</a:t>
            </a:r>
            <a:r>
              <a:rPr lang="en-US" dirty="0"/>
              <a:t>: Prepare a rollback plan in case of deployment issues.</a:t>
            </a:r>
          </a:p>
          <a:p>
            <a:endParaRPr lang="en-IN" dirty="0"/>
          </a:p>
          <a:p>
            <a:pPr marL="0" lvl="0" indent="0">
              <a:spcBef>
                <a:spcPts val="0"/>
              </a:spcBef>
            </a:pPr>
            <a:r>
              <a:rPr lang="en-US" dirty="0"/>
              <a:t> </a:t>
            </a:r>
            <a:r>
              <a:rPr lang="en-IN" dirty="0"/>
              <a:t> </a:t>
            </a:r>
          </a:p>
          <a:p>
            <a:pPr marL="285750" lvl="0" indent="-285750">
              <a:spcBef>
                <a:spcPts val="0"/>
              </a:spcBef>
              <a:buFont typeface="Noto Sans Symbols"/>
              <a:buChar char="⮚"/>
            </a:pPr>
            <a:endParaRPr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767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52499" y="1096346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lvl="0">
              <a:buSzPct val="100000"/>
            </a:pPr>
            <a:r>
              <a:rPr lang="en-US" sz="4000" dirty="0"/>
              <a:t>Monetary Support</a:t>
            </a:r>
            <a:endParaRPr sz="4000" dirty="0"/>
          </a:p>
        </p:txBody>
      </p:sp>
      <p:sp>
        <p:nvSpPr>
          <p:cNvPr id="228" name="Google Shape;228;p3"/>
          <p:cNvSpPr txBox="1">
            <a:spLocks noGrp="1"/>
          </p:cNvSpPr>
          <p:nvPr>
            <p:ph type="body" idx="2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>
              <a:spcBef>
                <a:spcPts val="0"/>
              </a:spcBef>
            </a:pPr>
            <a:r>
              <a:rPr lang="en-US" dirty="0"/>
              <a:t>Financial Requirements</a:t>
            </a:r>
            <a:endParaRPr dirty="0"/>
          </a:p>
        </p:txBody>
      </p:sp>
      <p:sp>
        <p:nvSpPr>
          <p:cNvPr id="229" name="Google Shape;229;p3"/>
          <p:cNvSpPr txBox="1">
            <a:spLocks noGrp="1"/>
          </p:cNvSpPr>
          <p:nvPr>
            <p:ph type="body" idx="1"/>
          </p:nvPr>
        </p:nvSpPr>
        <p:spPr>
          <a:xfrm>
            <a:off x="952499" y="2656903"/>
            <a:ext cx="4838701" cy="3922968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Development</a:t>
            </a:r>
            <a:r>
              <a:rPr lang="en-US" dirty="0"/>
              <a:t>: Website creation, content, and e-commerce platform costs.</a:t>
            </a:r>
          </a:p>
          <a:p>
            <a:pPr marL="285750" lvl="0" indent="-285750"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Marketing</a:t>
            </a:r>
            <a:r>
              <a:rPr lang="en-US" dirty="0"/>
              <a:t>: Budget for advertising, SEO, social media, and email campaigns.</a:t>
            </a:r>
          </a:p>
          <a:p>
            <a:pPr marL="285750" lvl="0" indent="-285750"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Analytics</a:t>
            </a:r>
            <a:r>
              <a:rPr lang="en-US" dirty="0"/>
              <a:t>: Subscription fees for data tools and services.</a:t>
            </a:r>
          </a:p>
          <a:p>
            <a:pPr marL="285750" lvl="0" indent="-285750"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Shipping</a:t>
            </a:r>
            <a:r>
              <a:rPr lang="en-US" dirty="0"/>
              <a:t>: Shipping, packaging, and logistics expenses.</a:t>
            </a:r>
          </a:p>
          <a:p>
            <a:pPr marL="285750" lvl="0" indent="-285750"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Returns</a:t>
            </a:r>
            <a:r>
              <a:rPr lang="en-US" dirty="0"/>
              <a:t>: Costs associated with handling returns and potential revenue loss.</a:t>
            </a:r>
          </a:p>
          <a:p>
            <a:pPr marL="285750" lvl="0" indent="-285750"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Sustainability</a:t>
            </a:r>
            <a:r>
              <a:rPr lang="en-US" dirty="0"/>
              <a:t>: Expenses for sustainable and ethical practices.</a:t>
            </a:r>
          </a:p>
          <a:p>
            <a:pPr marL="285750" lvl="0" indent="-285750">
              <a:spcBef>
                <a:spcPts val="0"/>
              </a:spcBef>
              <a:buFont typeface="Wingdings" panose="05000000000000000000" pitchFamily="2" charset="2"/>
              <a:buChar char="v"/>
            </a:pPr>
            <a:r>
              <a:rPr lang="en-US" b="1" dirty="0"/>
              <a:t>Profit Margins</a:t>
            </a:r>
            <a:r>
              <a:rPr lang="en-US" dirty="0"/>
              <a:t>: Set clear revenue and profit goals for sustainability and growth.</a:t>
            </a:r>
            <a:endParaRPr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537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"/>
          <p:cNvSpPr txBox="1">
            <a:spLocks noGrp="1"/>
          </p:cNvSpPr>
          <p:nvPr>
            <p:ph type="title"/>
          </p:nvPr>
        </p:nvSpPr>
        <p:spPr>
          <a:xfrm>
            <a:off x="935447" y="51051"/>
            <a:ext cx="5780809" cy="610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 sz="4000" u="sng" dirty="0">
                <a:solidFill>
                  <a:srgbClr val="FF0000"/>
                </a:solidFill>
                <a:latin typeface="Arial Black" panose="020B0A04020102020204" pitchFamily="34" charset="0"/>
              </a:rPr>
              <a:t>Project Screenshot</a:t>
            </a:r>
            <a:endParaRPr sz="4000" u="sng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10" y="51051"/>
            <a:ext cx="757237" cy="960358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D43D5FE-FEE0-4CB3-9471-B45054A6CA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814145"/>
              </p:ext>
            </p:extLst>
          </p:nvPr>
        </p:nvGraphicFramePr>
        <p:xfrm>
          <a:off x="935447" y="848412"/>
          <a:ext cx="9224554" cy="5533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12277">
                  <a:extLst>
                    <a:ext uri="{9D8B030D-6E8A-4147-A177-3AD203B41FA5}">
                      <a16:colId xmlns:a16="http://schemas.microsoft.com/office/drawing/2014/main" val="880151778"/>
                    </a:ext>
                  </a:extLst>
                </a:gridCol>
                <a:gridCol w="4612277">
                  <a:extLst>
                    <a:ext uri="{9D8B030D-6E8A-4147-A177-3AD203B41FA5}">
                      <a16:colId xmlns:a16="http://schemas.microsoft.com/office/drawing/2014/main" val="776799303"/>
                    </a:ext>
                  </a:extLst>
                </a:gridCol>
              </a:tblGrid>
              <a:tr h="27023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 </a:t>
                      </a:r>
                      <a:r>
                        <a:rPr lang="en-US" sz="1400" b="1" u="sng" dirty="0">
                          <a:solidFill>
                            <a:srgbClr val="FF0000"/>
                          </a:solidFill>
                        </a:rPr>
                        <a:t>Home</a:t>
                      </a:r>
                      <a:endParaRPr lang="en-IN" sz="1400" b="1" u="sng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u="sng" dirty="0">
                          <a:solidFill>
                            <a:srgbClr val="FF0000"/>
                          </a:solidFill>
                        </a:rPr>
                        <a:t>Login</a:t>
                      </a:r>
                      <a:endParaRPr lang="en-IN" u="sng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7917355"/>
                  </a:ext>
                </a:extLst>
              </a:tr>
              <a:tr h="2831141">
                <a:tc>
                  <a:txBody>
                    <a:bodyPr/>
                    <a:lstStyle/>
                    <a:p>
                      <a:pPr algn="ctr"/>
                      <a:r>
                        <a:rPr lang="en-US" b="1" u="sng" dirty="0">
                          <a:solidFill>
                            <a:srgbClr val="FF0000"/>
                          </a:solidFill>
                        </a:rPr>
                        <a:t>Signup</a:t>
                      </a:r>
                      <a:endParaRPr lang="en-IN" b="1" u="sng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u="sng" dirty="0">
                          <a:solidFill>
                            <a:srgbClr val="FF0000"/>
                          </a:solidFill>
                        </a:rPr>
                        <a:t>About us</a:t>
                      </a:r>
                      <a:endParaRPr lang="en-IN" b="1" u="sng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2589985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4FF65552-6026-4296-9A6D-90CD94A70C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4363" y="3817223"/>
            <a:ext cx="4317476" cy="26810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AB7823-3947-4935-B545-9C5F4E1702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4363" y="1166219"/>
            <a:ext cx="4232635" cy="23331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380FA0-2D2D-49DC-9434-FF6EFF44F9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7639" y="3820895"/>
            <a:ext cx="4658562" cy="26204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0297386-B9E2-44D4-A5B2-62B00E73B3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447" y="1166219"/>
            <a:ext cx="4590754" cy="236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071730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421</TotalTime>
  <Words>872</Words>
  <Application>Microsoft Office PowerPoint</Application>
  <PresentationFormat>Widescreen</PresentationFormat>
  <Paragraphs>116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Noto Sans Symbols</vt:lpstr>
      <vt:lpstr>Libre Franklin</vt:lpstr>
      <vt:lpstr>Franklin Gothic</vt:lpstr>
      <vt:lpstr>Wingdings</vt:lpstr>
      <vt:lpstr>Arial Black</vt:lpstr>
      <vt:lpstr>Theme1</vt:lpstr>
      <vt:lpstr>Online Shopee System</vt:lpstr>
      <vt:lpstr>Idea/Approach Details</vt:lpstr>
      <vt:lpstr>Project Requirements </vt:lpstr>
      <vt:lpstr>Project Requirements </vt:lpstr>
      <vt:lpstr>Design </vt:lpstr>
      <vt:lpstr>Design </vt:lpstr>
      <vt:lpstr>Deployment Details</vt:lpstr>
      <vt:lpstr>Monetary Support</vt:lpstr>
      <vt:lpstr>Project Screenshot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Sarim Moin</dc:creator>
  <cp:lastModifiedBy>Awadhesh Kumar</cp:lastModifiedBy>
  <cp:revision>31</cp:revision>
  <dcterms:created xsi:type="dcterms:W3CDTF">2022-02-11T07:14:46Z</dcterms:created>
  <dcterms:modified xsi:type="dcterms:W3CDTF">2023-09-28T19:55:50Z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